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37" r:id="rId16"/>
    <p:sldId id="338" r:id="rId17"/>
    <p:sldId id="342" r:id="rId18"/>
    <p:sldId id="343" r:id="rId19"/>
    <p:sldId id="344" r:id="rId20"/>
    <p:sldId id="345" r:id="rId21"/>
    <p:sldId id="340" r:id="rId22"/>
    <p:sldId id="321" r:id="rId23"/>
    <p:sldId id="322" r:id="rId24"/>
    <p:sldId id="323" r:id="rId25"/>
    <p:sldId id="325" r:id="rId26"/>
    <p:sldId id="326" r:id="rId27"/>
    <p:sldId id="327" r:id="rId28"/>
    <p:sldId id="324" r:id="rId29"/>
    <p:sldId id="328" r:id="rId30"/>
    <p:sldId id="333" r:id="rId31"/>
    <p:sldId id="329" r:id="rId32"/>
    <p:sldId id="330" r:id="rId33"/>
    <p:sldId id="334" r:id="rId34"/>
    <p:sldId id="335" r:id="rId35"/>
    <p:sldId id="331" r:id="rId36"/>
    <p:sldId id="336" r:id="rId37"/>
    <p:sldId id="341" r:id="rId3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12/7/2015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 sz="1200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2B6DCF-87CE-4AE6-97B4-8EE4BC37E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12/7/2015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12/7/2015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12/7/2015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Functions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FC81B-144A-41E8-887E-AC0FF760BF2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1428736"/>
            <a:ext cx="2438400" cy="5214974"/>
          </a:xfrm>
        </p:spPr>
        <p:txBody>
          <a:bodyPr>
            <a:normAutofit/>
          </a:bodyPr>
          <a:lstStyle/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1.  Function prototype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2.  Loop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 smtClean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r>
              <a:rPr lang="en-US" dirty="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399129"/>
            <a:chOff x="0" y="0"/>
            <a:chExt cx="3072" cy="88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606"/>
              <a:chOff x="0" y="0"/>
              <a:chExt cx="3072" cy="606"/>
            </a:xfrm>
          </p:grpSpPr>
          <p:sp>
            <p:nvSpPr>
              <p:cNvPr id="1236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3.3: fig03_03.cpp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606"/>
              <a:chOff x="0" y="403"/>
              <a:chExt cx="3072" cy="606"/>
            </a:xfrm>
          </p:grpSpPr>
          <p:sp>
            <p:nvSpPr>
              <p:cNvPr id="12362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3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Creating and using a programmer-defined function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606"/>
              <a:chOff x="0" y="777"/>
              <a:chExt cx="3072" cy="606"/>
            </a:xfrm>
          </p:grpSpPr>
          <p:sp>
            <p:nvSpPr>
              <p:cNvPr id="12360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1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606"/>
              <a:chOff x="0" y="1151"/>
              <a:chExt cx="3072" cy="606"/>
            </a:xfrm>
          </p:grpSpPr>
          <p:sp>
            <p:nvSpPr>
              <p:cNvPr id="12358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9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606"/>
              <a:chOff x="0" y="1525"/>
              <a:chExt cx="3072" cy="606"/>
            </a:xfrm>
          </p:grpSpPr>
          <p:sp>
            <p:nvSpPr>
              <p:cNvPr id="12356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7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606"/>
              <a:chOff x="0" y="1899"/>
              <a:chExt cx="3072" cy="606"/>
            </a:xfrm>
          </p:grpSpPr>
          <p:sp>
            <p:nvSpPr>
              <p:cNvPr id="12354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5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606"/>
              <a:chOff x="0" y="2273"/>
              <a:chExt cx="3072" cy="606"/>
            </a:xfrm>
          </p:grpSpPr>
          <p:sp>
            <p:nvSpPr>
              <p:cNvPr id="12352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3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606"/>
              <a:chOff x="0" y="2647"/>
              <a:chExt cx="3072" cy="606"/>
            </a:xfrm>
          </p:grpSpPr>
          <p:sp>
            <p:nvSpPr>
              <p:cNvPr id="12350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1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);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606"/>
              <a:chOff x="0" y="3021"/>
              <a:chExt cx="3072" cy="606"/>
            </a:xfrm>
          </p:grpSpPr>
          <p:sp>
            <p:nvSpPr>
              <p:cNvPr id="12348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9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606"/>
              <a:chOff x="0" y="3395"/>
              <a:chExt cx="3072" cy="606"/>
            </a:xfrm>
          </p:grpSpPr>
          <p:sp>
            <p:nvSpPr>
              <p:cNvPr id="12346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7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606"/>
              <a:chOff x="0" y="3769"/>
              <a:chExt cx="3072" cy="606"/>
            </a:xfrm>
          </p:grpSpPr>
          <p:sp>
            <p:nvSpPr>
              <p:cNvPr id="12344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5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606"/>
              <a:chOff x="0" y="4143"/>
              <a:chExt cx="3072" cy="606"/>
            </a:xfrm>
          </p:grpSpPr>
          <p:sp>
            <p:nvSpPr>
              <p:cNvPr id="12342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3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 = 1; x &lt;= 10; x++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606"/>
              <a:chOff x="0" y="4517"/>
              <a:chExt cx="3072" cy="606"/>
            </a:xfrm>
          </p:grpSpPr>
          <p:sp>
            <p:nvSpPr>
              <p:cNvPr id="12340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1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cout &lt;&lt; square( x ) &lt;&lt; "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606"/>
              <a:chOff x="0" y="4891"/>
              <a:chExt cx="3072" cy="606"/>
            </a:xfrm>
          </p:grpSpPr>
          <p:sp>
            <p:nvSpPr>
              <p:cNvPr id="12338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9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606"/>
              <a:chOff x="0" y="5265"/>
              <a:chExt cx="3072" cy="606"/>
            </a:xfrm>
          </p:grpSpPr>
          <p:sp>
            <p:nvSpPr>
              <p:cNvPr id="12336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7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606"/>
              <a:chOff x="0" y="5639"/>
              <a:chExt cx="3072" cy="606"/>
            </a:xfrm>
          </p:grpSpPr>
          <p:sp>
            <p:nvSpPr>
              <p:cNvPr id="12334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5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606"/>
              <a:chOff x="0" y="6013"/>
              <a:chExt cx="3072" cy="606"/>
            </a:xfrm>
          </p:grpSpPr>
          <p:sp>
            <p:nvSpPr>
              <p:cNvPr id="12332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3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606"/>
              <a:chOff x="0" y="6387"/>
              <a:chExt cx="3072" cy="606"/>
            </a:xfrm>
          </p:grpSpPr>
          <p:sp>
            <p:nvSpPr>
              <p:cNvPr id="12330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1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606"/>
              <a:chOff x="0" y="6761"/>
              <a:chExt cx="3072" cy="606"/>
            </a:xfrm>
          </p:grpSpPr>
          <p:sp>
            <p:nvSpPr>
              <p:cNvPr id="12328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9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definition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606"/>
              <a:chOff x="0" y="7135"/>
              <a:chExt cx="3072" cy="606"/>
            </a:xfrm>
          </p:grpSpPr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606"/>
              <a:chOff x="0" y="7509"/>
              <a:chExt cx="3072" cy="606"/>
            </a:xfrm>
          </p:grpSpPr>
          <p:sp>
            <p:nvSpPr>
              <p:cNvPr id="12324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5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606"/>
              <a:chOff x="0" y="7883"/>
              <a:chExt cx="3072" cy="606"/>
            </a:xfrm>
          </p:grpSpPr>
          <p:sp>
            <p:nvSpPr>
              <p:cNvPr id="12322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3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y *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606"/>
              <a:chOff x="0" y="8257"/>
              <a:chExt cx="3072" cy="606"/>
            </a:xfrm>
          </p:grpSpPr>
          <p:sp>
            <p:nvSpPr>
              <p:cNvPr id="12320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1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2293" name="Rectangle 144"/>
          <p:cNvSpPr>
            <a:spLocks noChangeArrowheads="1"/>
          </p:cNvSpPr>
          <p:nvPr/>
        </p:nvSpPr>
        <p:spPr bwMode="auto">
          <a:xfrm>
            <a:off x="0" y="5715000"/>
            <a:ext cx="67818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1  4  9  16  25  36  49  64  81  100</a:t>
            </a: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6" name="Group 146"/>
          <p:cNvGrpSpPr>
            <a:grpSpLocks/>
          </p:cNvGrpSpPr>
          <p:nvPr/>
        </p:nvGrpSpPr>
        <p:grpSpPr bwMode="auto">
          <a:xfrm>
            <a:off x="1828800" y="1143000"/>
            <a:ext cx="4648200" cy="590550"/>
            <a:chOff x="1104" y="528"/>
            <a:chExt cx="2928" cy="372"/>
          </a:xfrm>
        </p:grpSpPr>
        <p:sp>
          <p:nvSpPr>
            <p:cNvPr id="12295" name="Rectangle 143"/>
            <p:cNvSpPr>
              <a:spLocks noChangeArrowheads="1"/>
            </p:cNvSpPr>
            <p:nvPr/>
          </p:nvSpPr>
          <p:spPr bwMode="auto">
            <a:xfrm>
              <a:off x="1872" y="528"/>
              <a:ext cx="216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parameters and return value are declared.</a:t>
              </a:r>
            </a:p>
          </p:txBody>
        </p:sp>
        <p:sp>
          <p:nvSpPr>
            <p:cNvPr id="12296" name="Line 145"/>
            <p:cNvSpPr>
              <a:spLocks noChangeShapeType="1"/>
            </p:cNvSpPr>
            <p:nvPr/>
          </p:nvSpPr>
          <p:spPr bwMode="auto">
            <a:xfrm flipH="1">
              <a:off x="1104" y="62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79627E-9272-4856-922C-17A5A255A06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1.  Function prototype (3 parameters)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2.  Input values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2.1  Call function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4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337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3.4: fig03_04.cpp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3373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4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Finding the maximum of three integers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3371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2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3369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0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3367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8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3363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4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3361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2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3359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0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maximum(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3357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8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3355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6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3353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4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3351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2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a, b,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3349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0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3347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8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cout &lt;&lt; "Enter three integers: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3345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6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cin &gt;&gt; a &gt;&gt; b &gt;&gt;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3343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4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2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a, b and c below are arguments to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3339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0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the maximum function call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13337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38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latin typeface="Courier New" pitchFamily="49" charset="0"/>
                  </a:rPr>
                  <a:t>   cout &lt;&lt; "Maximum is: " &lt;&lt; maximum( a, b, c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5EF9E8-E05D-47E0-8387-01A4D64169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 smtClean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>
              <a:buFontTx/>
              <a:buAutoNum type="arabicPeriod" startAt="3"/>
            </a:pPr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r>
              <a:rPr lang="en-US" dirty="0" smtClean="0"/>
              <a:t>Program Output</a:t>
            </a:r>
            <a:endParaRPr lang="en-US" dirty="0" smtClean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267200"/>
            <a:chOff x="0" y="0"/>
            <a:chExt cx="3072" cy="710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439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439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439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439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maximum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438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x, y and z below are parameters to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438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the maximum function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438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z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438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438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 = 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437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437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y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437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max =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437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437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z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436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200" b="1">
                    <a:latin typeface="Courier New" pitchFamily="49" charset="0"/>
                  </a:rPr>
                  <a:t>      max = z;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436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max;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436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4341" name="Rectangle 61"/>
          <p:cNvSpPr>
            <a:spLocks noChangeArrowheads="1"/>
          </p:cNvSpPr>
          <p:nvPr/>
        </p:nvSpPr>
        <p:spPr bwMode="auto">
          <a:xfrm>
            <a:off x="0" y="44958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22 85 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85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2" name="Rectangle 62"/>
          <p:cNvSpPr>
            <a:spLocks noChangeArrowheads="1"/>
          </p:cNvSpPr>
          <p:nvPr/>
        </p:nvSpPr>
        <p:spPr bwMode="auto">
          <a:xfrm>
            <a:off x="0" y="51054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92 35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Rectangle 63"/>
          <p:cNvSpPr>
            <a:spLocks noChangeArrowheads="1"/>
          </p:cNvSpPr>
          <p:nvPr/>
        </p:nvSpPr>
        <p:spPr bwMode="auto">
          <a:xfrm>
            <a:off x="0" y="57150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45 19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Function Prototypes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42984"/>
            <a:ext cx="8072494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Function prototype</a:t>
            </a:r>
            <a:r>
              <a:rPr lang="en-US" sz="2800" dirty="0" smtClean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Function 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Parameters</a:t>
            </a:r>
          </a:p>
          <a:p>
            <a:pPr lvl="2" algn="l" rtl="0" eaLnBrk="1" hangingPunct="1"/>
            <a:r>
              <a:rPr lang="en-US" sz="2000" dirty="0" smtClean="0"/>
              <a:t>Information the function takes in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Return type</a:t>
            </a:r>
          </a:p>
          <a:p>
            <a:pPr lvl="2" algn="l" rtl="0" eaLnBrk="1" hangingPunct="1"/>
            <a:r>
              <a:rPr lang="en-US" sz="2000" dirty="0" smtClean="0"/>
              <a:t>Type of information the function passes back to caller (default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r>
              <a:rPr lang="en-US" sz="2000" dirty="0" smtClean="0"/>
              <a:t>)</a:t>
            </a:r>
          </a:p>
          <a:p>
            <a:pPr lvl="2" algn="l" rtl="0" eaLnBrk="1" hangingPunct="1"/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dirty="0" smtClean="0"/>
              <a:t> signifies the function returns nothing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Only needed if function definition comes after the function call in the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Example:</a:t>
            </a:r>
          </a:p>
          <a:p>
            <a:pPr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		int maximum( int, int, int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Takes in 3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err="1" smtClean="0">
                <a:cs typeface="Times New Roman" pitchFamily="18" charset="0"/>
              </a:rPr>
              <a:t>s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Returns an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int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7. Header Files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60"/>
            <a:ext cx="7458100" cy="511494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Contain function prototypes for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b="1" dirty="0" smtClean="0">
                <a:latin typeface="Courier New" pitchFamily="49" charset="0"/>
              </a:rPr>
              <a:t> &lt;</a:t>
            </a:r>
            <a:r>
              <a:rPr lang="en-US" sz="2200" b="1" dirty="0" err="1" smtClean="0">
                <a:latin typeface="Courier New" pitchFamily="49" charset="0"/>
              </a:rPr>
              <a:t>cstdlib</a:t>
            </a:r>
            <a:r>
              <a:rPr lang="en-US" sz="2200" b="1" dirty="0" smtClean="0">
                <a:latin typeface="Courier New" pitchFamily="49" charset="0"/>
              </a:rPr>
              <a:t>&gt;</a:t>
            </a:r>
            <a:r>
              <a:rPr lang="en-US" sz="2200" dirty="0" smtClean="0"/>
              <a:t> , </a:t>
            </a:r>
            <a:r>
              <a:rPr lang="en-US" sz="2200" b="1" dirty="0" smtClean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200" b="1" dirty="0" err="1" smtClean="0"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200" b="1" dirty="0" smtClean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200" dirty="0" smtClean="0"/>
              <a:t>, etc.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Load with </a:t>
            </a:r>
            <a:r>
              <a:rPr lang="en-US" sz="2200" b="1" dirty="0" smtClean="0">
                <a:latin typeface="Courier New" pitchFamily="49" charset="0"/>
              </a:rPr>
              <a:t>#include &lt;filename&gt;</a:t>
            </a:r>
          </a:p>
          <a:p>
            <a:pPr lvl="2" algn="l" rtl="0" eaLnBrk="1" hangingPunct="1"/>
            <a:r>
              <a:rPr lang="en-US" sz="2000" dirty="0" smtClean="0"/>
              <a:t>- Example: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cmath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  <a:endParaRPr lang="en-US" sz="2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Custom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Defined by the programmer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Save as </a:t>
            </a:r>
            <a:r>
              <a:rPr lang="en-US" sz="2200" b="1" dirty="0" err="1" smtClean="0">
                <a:latin typeface="Courier New" pitchFamily="49" charset="0"/>
              </a:rPr>
              <a:t>filename.h</a:t>
            </a:r>
            <a:endParaRPr lang="en-US" sz="2200" b="1" dirty="0" smtClean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Loaded into program using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#include "</a:t>
            </a:r>
            <a:r>
              <a:rPr lang="en-US" sz="2000" b="1" dirty="0" err="1" smtClean="0">
                <a:latin typeface="Courier New" pitchFamily="49" charset="0"/>
              </a:rPr>
              <a:t>filename.h</a:t>
            </a:r>
            <a:r>
              <a:rPr lang="en-US" sz="2000" b="1" dirty="0" smtClean="0">
                <a:latin typeface="Courier New" pitchFamily="49" charset="0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Room Area (Rectangle)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findArea</a:t>
            </a:r>
            <a:r>
              <a:rPr lang="en-US" dirty="0" smtClean="0"/>
              <a:t> ( float ,float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float </a:t>
            </a:r>
            <a:r>
              <a:rPr lang="en-US" dirty="0" err="1" smtClean="0"/>
              <a:t>room_L</a:t>
            </a:r>
            <a:r>
              <a:rPr lang="en-US" dirty="0" smtClean="0"/>
              <a:t>, </a:t>
            </a:r>
            <a:r>
              <a:rPr lang="en-US" dirty="0" err="1" smtClean="0"/>
              <a:t>room_W</a:t>
            </a:r>
            <a:r>
              <a:rPr lang="en-US" dirty="0" smtClean="0"/>
              <a:t>, </a:t>
            </a:r>
            <a:r>
              <a:rPr lang="en-US" dirty="0" err="1" smtClean="0"/>
              <a:t>room_Area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room width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room_W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room length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room_L</a:t>
            </a:r>
            <a:r>
              <a:rPr lang="en-US" dirty="0" smtClean="0"/>
              <a:t> ;</a:t>
            </a:r>
          </a:p>
          <a:p>
            <a:endParaRPr lang="en-US" dirty="0" smtClean="0"/>
          </a:p>
          <a:p>
            <a:r>
              <a:rPr lang="en-US" dirty="0" err="1" smtClean="0"/>
              <a:t>room_Area</a:t>
            </a:r>
            <a:r>
              <a:rPr lang="en-US" dirty="0" smtClean="0"/>
              <a:t>  =  </a:t>
            </a:r>
            <a:r>
              <a:rPr lang="en-US" dirty="0" err="1" smtClean="0"/>
              <a:t>findArea</a:t>
            </a:r>
            <a:r>
              <a:rPr lang="en-US" dirty="0" smtClean="0"/>
              <a:t> (</a:t>
            </a:r>
            <a:r>
              <a:rPr lang="en-US" dirty="0" err="1" smtClean="0"/>
              <a:t>room_W</a:t>
            </a:r>
            <a:r>
              <a:rPr lang="en-US" dirty="0" smtClean="0"/>
              <a:t>, </a:t>
            </a:r>
            <a:r>
              <a:rPr lang="en-US" dirty="0" err="1" smtClean="0"/>
              <a:t>room_L</a:t>
            </a:r>
            <a:r>
              <a:rPr lang="en-US" dirty="0" smtClean="0"/>
              <a:t> );       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area of your room is: :”  &lt;&lt; </a:t>
            </a:r>
            <a:r>
              <a:rPr lang="en-US" dirty="0" err="1" smtClean="0"/>
              <a:t>room_Area</a:t>
            </a:r>
            <a:r>
              <a:rPr lang="en-US" dirty="0" smtClean="0"/>
              <a:t>  &lt;&lt; “ square unit ” ;</a:t>
            </a:r>
          </a:p>
          <a:p>
            <a:r>
              <a:rPr lang="en-US" dirty="0" smtClean="0"/>
              <a:t>} </a:t>
            </a:r>
          </a:p>
          <a:p>
            <a:endParaRPr lang="en-US" dirty="0" smtClean="0"/>
          </a:p>
          <a:p>
            <a:r>
              <a:rPr lang="en-US" dirty="0" smtClean="0"/>
              <a:t>float </a:t>
            </a:r>
            <a:r>
              <a:rPr lang="en-US" dirty="0" err="1" smtClean="0"/>
              <a:t>findArea</a:t>
            </a:r>
            <a:r>
              <a:rPr lang="en-US" dirty="0" smtClean="0"/>
              <a:t> ( L , W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float area;</a:t>
            </a:r>
          </a:p>
          <a:p>
            <a:r>
              <a:rPr lang="en-US" dirty="0" smtClean="0"/>
              <a:t>Area = L * W ;</a:t>
            </a:r>
          </a:p>
          <a:p>
            <a:r>
              <a:rPr lang="en-US" dirty="0" smtClean="0"/>
              <a:t>return Area ;</a:t>
            </a:r>
          </a:p>
          <a:p>
            <a:r>
              <a:rPr lang="en-US" dirty="0" smtClean="0"/>
              <a:t>}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Celsius to Fahrenheit Temperature Converter</a:t>
            </a:r>
            <a:endParaRPr lang="en-US" sz="32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r>
              <a:rPr lang="en-US" sz="2000" dirty="0" smtClean="0"/>
              <a:t>float convert ( float ) ;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float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,  </a:t>
            </a:r>
            <a:r>
              <a:rPr lang="en-US" sz="2000" dirty="0" err="1" smtClean="0"/>
              <a:t>Temp_Cen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the temperature in </a:t>
            </a:r>
            <a:r>
              <a:rPr lang="en-US" sz="2000" dirty="0" err="1" smtClean="0"/>
              <a:t>fahrenheit</a:t>
            </a:r>
            <a:r>
              <a:rPr lang="en-US" sz="2000" dirty="0" smtClean="0"/>
              <a:t>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 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Temp_Cen</a:t>
            </a:r>
            <a:r>
              <a:rPr lang="en-US" sz="2000" dirty="0" smtClean="0"/>
              <a:t>  = convert ( </a:t>
            </a:r>
            <a:r>
              <a:rPr lang="en-US" sz="2000" dirty="0" err="1" smtClean="0"/>
              <a:t>Temp_Fah</a:t>
            </a:r>
            <a:r>
              <a:rPr lang="en-US" sz="2000" dirty="0" smtClean="0"/>
              <a:t> ) ;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The temperature in centigrade is: :”  &lt;&lt; </a:t>
            </a:r>
            <a:r>
              <a:rPr lang="en-US" sz="2000" dirty="0" err="1" smtClean="0"/>
              <a:t>Temp_Cen</a:t>
            </a:r>
            <a:r>
              <a:rPr lang="en-US" sz="2000" dirty="0" smtClean="0"/>
              <a:t> ; 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 smtClean="0"/>
          </a:p>
          <a:p>
            <a:r>
              <a:rPr lang="en-US" sz="2000" dirty="0" smtClean="0"/>
              <a:t>float covert ( float </a:t>
            </a:r>
            <a:r>
              <a:rPr lang="en-US" sz="2000" dirty="0" err="1" smtClean="0"/>
              <a:t>Fah</a:t>
            </a:r>
            <a:r>
              <a:rPr lang="en-US" sz="2000" dirty="0" smtClean="0"/>
              <a:t> )   {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float </a:t>
            </a:r>
            <a:r>
              <a:rPr lang="en-US" sz="2000" dirty="0" err="1" smtClean="0"/>
              <a:t>Cen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Cen</a:t>
            </a:r>
            <a:r>
              <a:rPr lang="en-US" sz="2000" dirty="0" smtClean="0"/>
              <a:t> = (</a:t>
            </a:r>
            <a:r>
              <a:rPr lang="en-US" sz="2000" dirty="0" err="1" smtClean="0"/>
              <a:t>Fah</a:t>
            </a:r>
            <a:r>
              <a:rPr lang="en-US" sz="2000" dirty="0" smtClean="0"/>
              <a:t> – 32 ) * (5 / 9 );</a:t>
            </a:r>
          </a:p>
          <a:p>
            <a:r>
              <a:rPr lang="en-US" sz="2000" dirty="0" smtClean="0"/>
              <a:t>return </a:t>
            </a:r>
            <a:r>
              <a:rPr lang="en-US" sz="2000" dirty="0" err="1" smtClean="0"/>
              <a:t>Cen</a:t>
            </a:r>
            <a:r>
              <a:rPr lang="en-US" sz="2000" dirty="0" smtClean="0"/>
              <a:t> ;</a:t>
            </a:r>
          </a:p>
          <a:p>
            <a:r>
              <a:rPr lang="en-US" sz="2000" dirty="0" smtClean="0"/>
              <a:t>} 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noProof="1" smtClean="0"/>
              <a:t>Odd or 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41200"/>
            <a:ext cx="757242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endParaRPr lang="en-US" sz="9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odd_even</a:t>
            </a:r>
            <a:r>
              <a:rPr lang="en-US" sz="2000" dirty="0" smtClean="0"/>
              <a:t> ( int ) ;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endParaRPr lang="en-US" sz="1000" dirty="0" smtClean="0"/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int number 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a number: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number ;</a:t>
            </a:r>
          </a:p>
          <a:p>
            <a:r>
              <a:rPr lang="en-US" sz="2000" dirty="0" err="1" smtClean="0"/>
              <a:t>odd_even</a:t>
            </a:r>
            <a:r>
              <a:rPr lang="en-US" sz="2000" dirty="0" smtClean="0"/>
              <a:t> ( number ) ;	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smtClean="0"/>
              <a:t>} </a:t>
            </a:r>
          </a:p>
          <a:p>
            <a:endParaRPr lang="en-US" sz="14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odd_even</a:t>
            </a:r>
            <a:r>
              <a:rPr lang="en-US" sz="2000" dirty="0" smtClean="0"/>
              <a:t> ( int number )   {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if ( number % 2 = = 0 )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even “;</a:t>
            </a:r>
          </a:p>
          <a:p>
            <a:r>
              <a:rPr lang="en-US" sz="2000" dirty="0" smtClean="0"/>
              <a:t>else 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odd “;</a:t>
            </a:r>
          </a:p>
          <a:p>
            <a:r>
              <a:rPr lang="en-US" sz="2000" dirty="0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dirty="0" smtClean="0"/>
              <a:t>Positive or Negative </a:t>
            </a:r>
            <a:endParaRPr lang="en-US" sz="32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330188"/>
            <a:ext cx="7572428" cy="5062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endParaRPr lang="en-US" sz="11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poitive_negative</a:t>
            </a:r>
            <a:r>
              <a:rPr lang="en-US" sz="2000" dirty="0" smtClean="0"/>
              <a:t> ( int ) ;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endParaRPr lang="en-US" sz="1200" dirty="0" smtClean="0"/>
          </a:p>
          <a:p>
            <a:r>
              <a:rPr lang="en-US" sz="2000" dirty="0" smtClean="0"/>
              <a:t>void main ( )  {</a:t>
            </a:r>
          </a:p>
          <a:p>
            <a:r>
              <a:rPr lang="en-US" sz="2000" dirty="0" smtClean="0"/>
              <a:t>int number ;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Please enter a number: “ ;</a:t>
            </a:r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 &gt;&gt; number ;</a:t>
            </a:r>
          </a:p>
          <a:p>
            <a:r>
              <a:rPr lang="en-US" sz="2000" dirty="0" err="1" smtClean="0"/>
              <a:t>poitive_negative</a:t>
            </a:r>
            <a:r>
              <a:rPr lang="en-US" sz="2000" dirty="0" smtClean="0"/>
              <a:t> ( number ) ;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sz="2000" dirty="0" smtClean="0"/>
              <a:t>} </a:t>
            </a:r>
          </a:p>
          <a:p>
            <a:endParaRPr lang="en-US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poitive_negative</a:t>
            </a:r>
            <a:r>
              <a:rPr lang="en-US" sz="2000" dirty="0" smtClean="0"/>
              <a:t> ( int number )   {  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if ( number &gt; 0 )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positive “;</a:t>
            </a:r>
          </a:p>
          <a:p>
            <a:r>
              <a:rPr lang="en-US" sz="2000" dirty="0" smtClean="0"/>
              <a:t>else 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you number is negative“;</a:t>
            </a:r>
          </a:p>
          <a:p>
            <a:r>
              <a:rPr lang="en-US" sz="2000" dirty="0" smtClean="0"/>
              <a:t>} </a:t>
            </a:r>
            <a:endParaRPr lang="ar-EG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Swap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5721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</a:p>
          <a:p>
            <a:endParaRPr lang="en-US" sz="500" dirty="0" smtClean="0"/>
          </a:p>
          <a:p>
            <a:r>
              <a:rPr lang="en-US" dirty="0" smtClean="0"/>
              <a:t>void Swap( int , int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</a:p>
          <a:p>
            <a:endParaRPr lang="en-US" sz="400" dirty="0" smtClean="0"/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int n1, n2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value of number 1“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n1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the value of number 2“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n2 ;</a:t>
            </a:r>
          </a:p>
          <a:p>
            <a:endParaRPr lang="en-US" sz="1200" dirty="0" smtClean="0"/>
          </a:p>
          <a:p>
            <a:r>
              <a:rPr lang="en-US" dirty="0" smtClean="0"/>
              <a:t>Swap ( n1, n2 ) ;       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smtClean="0"/>
              <a:t>} </a:t>
            </a:r>
          </a:p>
          <a:p>
            <a:endParaRPr lang="en-US" sz="1200" dirty="0" smtClean="0"/>
          </a:p>
          <a:p>
            <a:r>
              <a:rPr lang="en-US" dirty="0" smtClean="0"/>
              <a:t>void Swap  ( int n1 , int n2 )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 temp ;</a:t>
            </a:r>
          </a:p>
          <a:p>
            <a:r>
              <a:rPr lang="en-US" dirty="0" smtClean="0"/>
              <a:t>temp = n1;</a:t>
            </a:r>
          </a:p>
          <a:p>
            <a:r>
              <a:rPr lang="en-US" dirty="0" smtClean="0"/>
              <a:t>n1 = n2;</a:t>
            </a:r>
          </a:p>
          <a:p>
            <a:r>
              <a:rPr lang="en-US" dirty="0" smtClean="0"/>
              <a:t>n2 = temp;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value stored in number 1 is now: “ &lt;&lt; n1 &lt;&lt; </a:t>
            </a:r>
            <a:r>
              <a:rPr lang="en-US" dirty="0" err="1" smtClean="0"/>
              <a:t>endl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The value stored in number 2 is now: “ &lt;&lt; n2 &lt;&lt; </a:t>
            </a:r>
            <a:r>
              <a:rPr lang="en-US" dirty="0" err="1" smtClean="0"/>
              <a:t>endl</a:t>
            </a:r>
            <a:r>
              <a:rPr lang="en-US" dirty="0" smtClean="0"/>
              <a:t> ;</a:t>
            </a:r>
          </a:p>
          <a:p>
            <a:r>
              <a:rPr lang="en-US" dirty="0" smtClean="0"/>
              <a:t>}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500034" y="1142984"/>
            <a:ext cx="77867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Introduction</a:t>
            </a:r>
            <a:endParaRPr lang="en-US" sz="15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Program Components in C++</a:t>
            </a:r>
            <a:endParaRPr lang="en-US" sz="1500" b="1" dirty="0" smtClean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Math Library 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Function Definitions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Function Prototypes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Header Files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Recursion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Example Using Recursion: The Fibonacci Series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Recursion vs. Iteration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Functions with Empty Parameter Lists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Inline 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Default Arguments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500" b="1" noProof="1" smtClean="0">
                <a:solidFill>
                  <a:srgbClr val="FF3300"/>
                </a:solidFill>
                <a:latin typeface="AvantGarde" pitchFamily="34" charset="0"/>
              </a:rPr>
              <a:t>Function Overloading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400" noProof="1" smtClean="0"/>
              <a:t>Product and </a:t>
            </a:r>
            <a:r>
              <a:rPr lang="en-US" sz="3400" dirty="0" smtClean="0"/>
              <a:t>Quotient  of two numbers</a:t>
            </a:r>
            <a:endParaRPr lang="en-US" sz="3400" noProof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71472" y="1071546"/>
            <a:ext cx="7572428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# include &lt; </a:t>
            </a:r>
            <a:r>
              <a:rPr lang="en-US" dirty="0" err="1" smtClean="0"/>
              <a:t>iostream.h</a:t>
            </a:r>
            <a:r>
              <a:rPr lang="en-US" dirty="0" smtClean="0"/>
              <a:t> &gt;</a:t>
            </a:r>
            <a:endParaRPr lang="en-US" sz="500" dirty="0" smtClean="0"/>
          </a:p>
          <a:p>
            <a:r>
              <a:rPr lang="en-US" dirty="0" smtClean="0"/>
              <a:t>float Product ( float  , 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  <a:endParaRPr lang="en-US" sz="400" dirty="0" smtClean="0"/>
          </a:p>
          <a:p>
            <a:r>
              <a:rPr lang="en-US" dirty="0" smtClean="0"/>
              <a:t>float Quotient( float  , float ) ;                         </a:t>
            </a:r>
            <a:r>
              <a:rPr lang="en-US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dirty="0" smtClean="0"/>
              <a:t>                </a:t>
            </a:r>
            <a:endParaRPr lang="en-US" sz="400" dirty="0" smtClean="0"/>
          </a:p>
          <a:p>
            <a:r>
              <a:rPr lang="en-US" dirty="0" smtClean="0"/>
              <a:t>void main ( )  {</a:t>
            </a:r>
          </a:p>
          <a:p>
            <a:r>
              <a:rPr lang="en-US" dirty="0" smtClean="0"/>
              <a:t>int n1, n2 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 Please enter two numbers “ ;</a:t>
            </a:r>
          </a:p>
          <a:p>
            <a:r>
              <a:rPr lang="en-US" dirty="0" err="1" smtClean="0"/>
              <a:t>cin</a:t>
            </a:r>
            <a:r>
              <a:rPr lang="en-US" dirty="0" smtClean="0"/>
              <a:t> &gt;&gt; a &gt;&gt;b ;</a:t>
            </a:r>
          </a:p>
          <a:p>
            <a:endParaRPr lang="en-US" sz="700" dirty="0" smtClean="0"/>
          </a:p>
          <a:p>
            <a:r>
              <a:rPr lang="en-US" dirty="0" smtClean="0"/>
              <a:t>R1 = Product (a, b); 		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smtClean="0"/>
              <a:t>R2 = Quotient (a, b);	 	</a:t>
            </a:r>
            <a:r>
              <a:rPr lang="en-US" dirty="0" smtClean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 &lt;&lt; “the product of them is” &lt;&lt; R1 &lt;&lt;“ and the division is” &lt;&lt; R2;</a:t>
            </a:r>
          </a:p>
          <a:p>
            <a:r>
              <a:rPr lang="en-US" dirty="0" smtClean="0"/>
              <a:t>} </a:t>
            </a:r>
          </a:p>
          <a:p>
            <a:endParaRPr lang="en-US" sz="500" dirty="0" smtClean="0"/>
          </a:p>
          <a:p>
            <a:r>
              <a:rPr lang="en-US" dirty="0" smtClean="0"/>
              <a:t>float Product  ( float a , float b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return a*b;</a:t>
            </a:r>
          </a:p>
          <a:p>
            <a:r>
              <a:rPr lang="en-US" dirty="0" smtClean="0"/>
              <a:t>} </a:t>
            </a:r>
          </a:p>
          <a:p>
            <a:endParaRPr lang="en-US" sz="200" dirty="0" smtClean="0"/>
          </a:p>
          <a:p>
            <a:r>
              <a:rPr lang="en-US" dirty="0" smtClean="0"/>
              <a:t>float Quotient ( float a , float b )   {                          </a:t>
            </a:r>
            <a:r>
              <a:rPr lang="en-US" dirty="0" smtClean="0">
                <a:solidFill>
                  <a:srgbClr val="FF0000"/>
                </a:solidFill>
              </a:rPr>
              <a:t> // Function definition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(b ! = 0)  {</a:t>
            </a:r>
          </a:p>
          <a:p>
            <a:r>
              <a:rPr lang="en-US" dirty="0" smtClean="0"/>
              <a:t>float Q = a / b;</a:t>
            </a:r>
          </a:p>
          <a:p>
            <a:r>
              <a:rPr lang="en-US" dirty="0" smtClean="0"/>
              <a:t>return Q;  }</a:t>
            </a:r>
          </a:p>
          <a:p>
            <a:r>
              <a:rPr lang="en-US" dirty="0" smtClean="0"/>
              <a:t>else   </a:t>
            </a:r>
            <a:r>
              <a:rPr lang="en-US" dirty="0" err="1" smtClean="0"/>
              <a:t>cout</a:t>
            </a:r>
            <a:r>
              <a:rPr lang="en-US" dirty="0" smtClean="0"/>
              <a:t> &lt;&lt; “ You couldn’t divide by zero. “ ;</a:t>
            </a:r>
          </a:p>
          <a:p>
            <a:r>
              <a:rPr lang="en-US" dirty="0" smtClean="0"/>
              <a:t>} </a:t>
            </a:r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Draw the following Pattern  </a:t>
            </a:r>
            <a:endParaRPr lang="en-US" sz="36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5724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# include &lt; 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 &gt;</a:t>
            </a:r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draw_line</a:t>
            </a:r>
            <a:r>
              <a:rPr lang="en-US" sz="2000" dirty="0" smtClean="0"/>
              <a:t> ( void ) ;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 smtClean="0"/>
              <a:t>                </a:t>
            </a:r>
          </a:p>
          <a:p>
            <a:r>
              <a:rPr lang="en-US" sz="2000" dirty="0" smtClean="0"/>
              <a:t>void main ( )  {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Welcome “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 ; </a:t>
            </a:r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First Year “ ;</a:t>
            </a:r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// Function call</a:t>
            </a:r>
            <a:endParaRPr lang="en-US" sz="2000" dirty="0" smtClean="0"/>
          </a:p>
          <a:p>
            <a:r>
              <a:rPr lang="en-US" sz="2000" dirty="0" err="1" smtClean="0"/>
              <a:t>draw_line</a:t>
            </a:r>
            <a:r>
              <a:rPr lang="en-US" sz="2000" dirty="0" smtClean="0"/>
              <a:t> ( ) ;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draw_line</a:t>
            </a:r>
            <a:r>
              <a:rPr lang="en-US" sz="2000" dirty="0" smtClean="0"/>
              <a:t> ( void )   {             </a:t>
            </a:r>
            <a:r>
              <a:rPr lang="en-US" sz="2000" dirty="0" smtClean="0">
                <a:solidFill>
                  <a:srgbClr val="FF0000"/>
                </a:solidFill>
              </a:rPr>
              <a:t> // Function definition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for ( int </a:t>
            </a:r>
            <a:r>
              <a:rPr lang="en-US" sz="2000" dirty="0" err="1" smtClean="0"/>
              <a:t>i</a:t>
            </a:r>
            <a:r>
              <a:rPr lang="en-US" sz="2000" dirty="0" smtClean="0"/>
              <a:t> = 0 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5 ; </a:t>
            </a:r>
            <a:r>
              <a:rPr lang="en-US" sz="2000" dirty="0" err="1" smtClean="0"/>
              <a:t>i</a:t>
            </a:r>
            <a:r>
              <a:rPr lang="en-US" sz="2000" dirty="0" smtClean="0"/>
              <a:t> ++ )   {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“ * “ ; }</a:t>
            </a:r>
          </a:p>
          <a:p>
            <a:r>
              <a:rPr lang="en-US" sz="2000" dirty="0" err="1" smtClean="0"/>
              <a:t>cout</a:t>
            </a:r>
            <a:r>
              <a:rPr lang="en-US" sz="2000" dirty="0" smtClean="0"/>
              <a:t> &lt;&lt; </a:t>
            </a:r>
            <a:r>
              <a:rPr lang="en-US" sz="2000" dirty="0" err="1" smtClean="0"/>
              <a:t>endl</a:t>
            </a:r>
            <a:r>
              <a:rPr lang="en-US" sz="2000" dirty="0" smtClean="0"/>
              <a:t> ; </a:t>
            </a:r>
          </a:p>
          <a:p>
            <a:r>
              <a:rPr lang="en-US" sz="2000" dirty="0" smtClean="0"/>
              <a:t>} </a:t>
            </a:r>
            <a:endParaRPr lang="ar-EG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1928802"/>
            <a:ext cx="214314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Welcome 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First Year </a:t>
            </a:r>
          </a:p>
          <a:p>
            <a:r>
              <a:rPr lang="en-US" sz="3600" dirty="0" smtClean="0"/>
              <a:t>* * * * *</a:t>
            </a:r>
          </a:p>
          <a:p>
            <a:r>
              <a:rPr lang="en-US" sz="3600" dirty="0" smtClean="0"/>
              <a:t>* * * * *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8. Recursion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85860"/>
            <a:ext cx="7529538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Recursive functions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Are functions that calls themselves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Can only solve a base case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If not base case, the function breaks the problem into a slightly smaller, slightly simpler, problem that resembles the original problem and</a:t>
            </a:r>
          </a:p>
          <a:p>
            <a:pPr lvl="2" algn="l" rtl="0" eaLnBrk="1" hangingPunct="1"/>
            <a:r>
              <a:rPr lang="en-US" sz="2000" dirty="0" smtClean="0"/>
              <a:t>- Launches a new copy of itself to work on the smaller problem, slowly converging towards the base case</a:t>
            </a:r>
          </a:p>
          <a:p>
            <a:pPr lvl="2" algn="l" rtl="0" eaLnBrk="1" hangingPunct="1"/>
            <a:r>
              <a:rPr lang="en-US" sz="2000" dirty="0" smtClean="0"/>
              <a:t>- Makes a call to itself inside the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/>
              <a:t> statement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Eventually the base case gets solved and then that value works its way back up to solve the whole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8. Recursion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500174"/>
            <a:ext cx="7386662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Example: factorial</a:t>
            </a:r>
          </a:p>
          <a:p>
            <a:pPr lvl="2" algn="l" rtl="0" eaLnBrk="1" hangingPunct="1">
              <a:buFontTx/>
              <a:buNone/>
            </a:pPr>
            <a:r>
              <a:rPr lang="en-US" sz="2000" i="1" dirty="0" smtClean="0"/>
              <a:t>	</a:t>
            </a:r>
            <a:r>
              <a:rPr lang="en-US" sz="2400" i="1" dirty="0" smtClean="0"/>
              <a:t>n! = n * ( n – 1 ) * ( n – 2 ) * … * 1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Recursive relationship ( </a:t>
            </a:r>
            <a:r>
              <a:rPr lang="en-US" sz="2400" i="1" dirty="0" smtClean="0"/>
              <a:t>n! = n * ( n – 1 )! </a:t>
            </a:r>
            <a:r>
              <a:rPr lang="en-US" sz="2400" dirty="0" smtClean="0"/>
              <a:t>)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 smtClean="0"/>
              <a:t>	5! = 5 * 4!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 smtClean="0"/>
              <a:t>	4! = 4 * 3!…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Base case (</a:t>
            </a:r>
            <a:r>
              <a:rPr lang="en-US" sz="2400" i="1" dirty="0" smtClean="0"/>
              <a:t>1! = 0! = 1</a:t>
            </a:r>
            <a:r>
              <a:rPr lang="en-US" sz="2400" dirty="0" smtClean="0"/>
              <a:t>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9. Example Using Recursion: The Fibonacci Series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71612"/>
            <a:ext cx="7315224" cy="482918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Fibonacci series: 0, 1, 1, 2, 3, 5, 8...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Each number sum of two previous ones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Example of a recursive formula: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fib(n) = fib(n-1) + fib(n-2)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C++ code for </a:t>
            </a:r>
            <a:r>
              <a:rPr lang="en-US" sz="3200" b="1" dirty="0" err="1" smtClean="0">
                <a:latin typeface="Courier New" pitchFamily="49" charset="0"/>
              </a:rPr>
              <a:t>fibonacci</a:t>
            </a:r>
            <a:r>
              <a:rPr lang="en-US" sz="3200" dirty="0" smtClean="0"/>
              <a:t> function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long </a:t>
            </a:r>
            <a:r>
              <a:rPr lang="en-US" sz="1800" b="1" dirty="0" err="1" smtClean="0">
                <a:latin typeface="Courier New" pitchFamily="49" charset="0"/>
              </a:rPr>
              <a:t>fibonacci</a:t>
            </a:r>
            <a:r>
              <a:rPr lang="en-US" sz="1800" b="1" dirty="0" smtClean="0">
                <a:latin typeface="Courier New" pitchFamily="49" charset="0"/>
              </a:rPr>
              <a:t>( long n )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if ( n == 0 || n == 1 )  // base case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return n;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else return </a:t>
            </a:r>
            <a:r>
              <a:rPr lang="en-US" sz="1800" b="1" dirty="0" err="1" smtClean="0">
                <a:latin typeface="Courier New" pitchFamily="49" charset="0"/>
              </a:rPr>
              <a:t>fibonacci</a:t>
            </a:r>
            <a:r>
              <a:rPr lang="en-US" sz="1800" b="1" dirty="0" smtClean="0">
                <a:latin typeface="Courier New" pitchFamily="49" charset="0"/>
              </a:rPr>
              <a:t>( n - 1 ) + </a:t>
            </a:r>
            <a:r>
              <a:rPr lang="en-US" sz="1800" b="1" dirty="0" err="1" smtClean="0">
                <a:latin typeface="Courier New" pitchFamily="49" charset="0"/>
              </a:rPr>
              <a:t>fibonacci</a:t>
            </a:r>
            <a:r>
              <a:rPr lang="en-US" sz="1800" b="1" dirty="0" smtClean="0">
                <a:latin typeface="Courier New" pitchFamily="49" charset="0"/>
              </a:rPr>
              <a:t>( n – 2 );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430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9. Example Using Recursion: The Fibonacci Series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43050"/>
            <a:ext cx="7772400" cy="47577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Diagram of </a:t>
            </a:r>
            <a:r>
              <a:rPr lang="en-US" sz="2800" dirty="0" err="1" smtClean="0"/>
              <a:t>Fibonnaci</a:t>
            </a:r>
            <a:r>
              <a:rPr lang="en-US" sz="2800" dirty="0" smtClean="0"/>
              <a:t> function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285852" y="2500306"/>
            <a:ext cx="5500726" cy="2928958"/>
            <a:chOff x="542" y="2069"/>
            <a:chExt cx="1762" cy="1231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25" y="3116"/>
              <a:ext cx="480" cy="48"/>
            </a:xfrm>
            <a:custGeom>
              <a:avLst/>
              <a:gdLst>
                <a:gd name="T0" fmla="*/ 480 w 20000"/>
                <a:gd name="T1" fmla="*/ 48 h 20000"/>
                <a:gd name="T2" fmla="*/ 480 w 20000"/>
                <a:gd name="T3" fmla="*/ 0 h 20000"/>
                <a:gd name="T4" fmla="*/ 0 w 20000"/>
                <a:gd name="T5" fmla="*/ 0 h 20000"/>
                <a:gd name="T6" fmla="*/ 0 w 20000"/>
                <a:gd name="T7" fmla="*/ 48 h 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00"/>
                <a:gd name="T13" fmla="*/ 0 h 20000"/>
                <a:gd name="T14" fmla="*/ 20000 w 20000"/>
                <a:gd name="T15" fmla="*/ 20000 h 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268" y="3116"/>
              <a:ext cx="480" cy="48"/>
            </a:xfrm>
            <a:custGeom>
              <a:avLst/>
              <a:gdLst>
                <a:gd name="T0" fmla="*/ 480 w 20000"/>
                <a:gd name="T1" fmla="*/ 48 h 20000"/>
                <a:gd name="T2" fmla="*/ 480 w 20000"/>
                <a:gd name="T3" fmla="*/ 0 h 20000"/>
                <a:gd name="T4" fmla="*/ 0 w 20000"/>
                <a:gd name="T5" fmla="*/ 0 h 20000"/>
                <a:gd name="T6" fmla="*/ 0 w 20000"/>
                <a:gd name="T7" fmla="*/ 48 h 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00"/>
                <a:gd name="T13" fmla="*/ 0 h 20000"/>
                <a:gd name="T14" fmla="*/ 20000 w 20000"/>
                <a:gd name="T15" fmla="*/ 20000 h 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24" y="2764"/>
              <a:ext cx="480" cy="48"/>
            </a:xfrm>
            <a:custGeom>
              <a:avLst/>
              <a:gdLst>
                <a:gd name="T0" fmla="*/ 480 w 20000"/>
                <a:gd name="T1" fmla="*/ 48 h 20000"/>
                <a:gd name="T2" fmla="*/ 480 w 20000"/>
                <a:gd name="T3" fmla="*/ 0 h 20000"/>
                <a:gd name="T4" fmla="*/ 0 w 20000"/>
                <a:gd name="T5" fmla="*/ 0 h 20000"/>
                <a:gd name="T6" fmla="*/ 0 w 20000"/>
                <a:gd name="T7" fmla="*/ 48 h 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00"/>
                <a:gd name="T13" fmla="*/ 0 h 20000"/>
                <a:gd name="T14" fmla="*/ 20000 w 20000"/>
                <a:gd name="T15" fmla="*/ 20000 h 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42" y="2764"/>
              <a:ext cx="1104" cy="48"/>
            </a:xfrm>
            <a:custGeom>
              <a:avLst/>
              <a:gdLst>
                <a:gd name="T0" fmla="*/ 1104 w 20000"/>
                <a:gd name="T1" fmla="*/ 48 h 20000"/>
                <a:gd name="T2" fmla="*/ 1104 w 20000"/>
                <a:gd name="T3" fmla="*/ 0 h 20000"/>
                <a:gd name="T4" fmla="*/ 0 w 20000"/>
                <a:gd name="T5" fmla="*/ 0 h 20000"/>
                <a:gd name="T6" fmla="*/ 0 w 20000"/>
                <a:gd name="T7" fmla="*/ 48 h 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00"/>
                <a:gd name="T13" fmla="*/ 0 h 20000"/>
                <a:gd name="T14" fmla="*/ 20000 w 20000"/>
                <a:gd name="T15" fmla="*/ 20000 h 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936" y="2417"/>
              <a:ext cx="1152" cy="48"/>
            </a:xfrm>
            <a:custGeom>
              <a:avLst/>
              <a:gdLst>
                <a:gd name="T0" fmla="*/ 1152 w 20000"/>
                <a:gd name="T1" fmla="*/ 48 h 20000"/>
                <a:gd name="T2" fmla="*/ 1152 w 20000"/>
                <a:gd name="T3" fmla="*/ 0 h 20000"/>
                <a:gd name="T4" fmla="*/ 0 w 20000"/>
                <a:gd name="T5" fmla="*/ 0 h 20000"/>
                <a:gd name="T6" fmla="*/ 0 w 20000"/>
                <a:gd name="T7" fmla="*/ 48 h 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00"/>
                <a:gd name="T13" fmla="*/ 0 h 20000"/>
                <a:gd name="T14" fmla="*/ 20000 w 20000"/>
                <a:gd name="T15" fmla="*/ 20000 h 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352" y="2069"/>
              <a:ext cx="288" cy="144"/>
            </a:xfrm>
            <a:custGeom>
              <a:avLst/>
              <a:gdLst>
                <a:gd name="T0" fmla="*/ 288 w 20000"/>
                <a:gd name="T1" fmla="*/ 0 h 20000"/>
                <a:gd name="T2" fmla="*/ 288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288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280" y="2453"/>
              <a:ext cx="288" cy="144"/>
            </a:xfrm>
            <a:custGeom>
              <a:avLst/>
              <a:gdLst>
                <a:gd name="T0" fmla="*/ 288 w 20000"/>
                <a:gd name="T1" fmla="*/ 0 h 20000"/>
                <a:gd name="T2" fmla="*/ 288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288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732" y="2453"/>
              <a:ext cx="288" cy="144"/>
            </a:xfrm>
            <a:custGeom>
              <a:avLst/>
              <a:gdLst>
                <a:gd name="T0" fmla="*/ 288 w 20000"/>
                <a:gd name="T1" fmla="*/ 0 h 20000"/>
                <a:gd name="T2" fmla="*/ 288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288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872" y="2804"/>
              <a:ext cx="384" cy="144"/>
            </a:xfrm>
            <a:custGeom>
              <a:avLst/>
              <a:gdLst>
                <a:gd name="T0" fmla="*/ 384 w 20000"/>
                <a:gd name="T1" fmla="*/ 0 h 20000"/>
                <a:gd name="T2" fmla="*/ 384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384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321" y="2804"/>
              <a:ext cx="288" cy="144"/>
            </a:xfrm>
            <a:custGeom>
              <a:avLst/>
              <a:gdLst>
                <a:gd name="T0" fmla="*/ 288 w 20000"/>
                <a:gd name="T1" fmla="*/ 0 h 20000"/>
                <a:gd name="T2" fmla="*/ 288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288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64" y="2804"/>
              <a:ext cx="288" cy="144"/>
            </a:xfrm>
            <a:custGeom>
              <a:avLst/>
              <a:gdLst>
                <a:gd name="T0" fmla="*/ 288 w 20000"/>
                <a:gd name="T1" fmla="*/ 0 h 20000"/>
                <a:gd name="T2" fmla="*/ 288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288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74" y="3156"/>
              <a:ext cx="384" cy="144"/>
            </a:xfrm>
            <a:custGeom>
              <a:avLst/>
              <a:gdLst>
                <a:gd name="T0" fmla="*/ 384 w 20000"/>
                <a:gd name="T1" fmla="*/ 0 h 20000"/>
                <a:gd name="T2" fmla="*/ 384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384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315" y="3156"/>
              <a:ext cx="384" cy="144"/>
            </a:xfrm>
            <a:custGeom>
              <a:avLst/>
              <a:gdLst>
                <a:gd name="T0" fmla="*/ 384 w 20000"/>
                <a:gd name="T1" fmla="*/ 0 h 20000"/>
                <a:gd name="T2" fmla="*/ 384 w 20000"/>
                <a:gd name="T3" fmla="*/ 144 h 20000"/>
                <a:gd name="T4" fmla="*/ 0 w 20000"/>
                <a:gd name="T5" fmla="*/ 144 h 20000"/>
                <a:gd name="T6" fmla="*/ 0 w 20000"/>
                <a:gd name="T7" fmla="*/ 0 h 20000"/>
                <a:gd name="T8" fmla="*/ 384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504" y="2217"/>
              <a:ext cx="0" cy="200"/>
            </a:xfrm>
            <a:custGeom>
              <a:avLst/>
              <a:gdLst>
                <a:gd name="T0" fmla="*/ 0 w 20000"/>
                <a:gd name="T1" fmla="*/ 20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6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259" y="2601"/>
              <a:ext cx="163" cy="163"/>
            </a:xfrm>
            <a:custGeom>
              <a:avLst/>
              <a:gdLst>
                <a:gd name="T0" fmla="*/ 0 w 20000"/>
                <a:gd name="T1" fmla="*/ 163 h 20000"/>
                <a:gd name="T2" fmla="*/ 163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1"/>
                  </a:moveTo>
                  <a:lnTo>
                    <a:pt x="19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884" y="2599"/>
              <a:ext cx="104" cy="165"/>
            </a:xfrm>
            <a:custGeom>
              <a:avLst/>
              <a:gdLst>
                <a:gd name="T0" fmla="*/ 104 w 20000"/>
                <a:gd name="T1" fmla="*/ 165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23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011" y="2949"/>
              <a:ext cx="0" cy="167"/>
            </a:xfrm>
            <a:custGeom>
              <a:avLst/>
              <a:gdLst>
                <a:gd name="T0" fmla="*/ 0 w 20000"/>
                <a:gd name="T1" fmla="*/ 167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470" y="2949"/>
              <a:ext cx="0" cy="167"/>
            </a:xfrm>
            <a:custGeom>
              <a:avLst/>
              <a:gdLst>
                <a:gd name="T0" fmla="*/ 0 w 20000"/>
                <a:gd name="T1" fmla="*/ 167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369" y="2087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f( 3 )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50" y="2473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f( 1 )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300" y="2472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f( 2 )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78" y="2825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f( 1 )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1336" y="2825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f( 0 )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1890" y="2825"/>
              <a:ext cx="40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return 1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795" y="3181"/>
              <a:ext cx="40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return 1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1331" y="3181"/>
              <a:ext cx="400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return 0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569" y="2825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return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1214" y="2828"/>
              <a:ext cx="6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+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1630" y="2473"/>
              <a:ext cx="6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" pitchFamily="49" charset="0"/>
                </a:rPr>
                <a:t>+</a:t>
              </a:r>
              <a:endParaRPr lang="en-US" sz="120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991" y="2471"/>
              <a:ext cx="304" cy="11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 dirty="0">
                  <a:solidFill>
                    <a:schemeClr val="tx1"/>
                  </a:solidFill>
                  <a:latin typeface="Courier" pitchFamily="49" charset="0"/>
                </a:rPr>
                <a:t>return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4E344-2235-4239-8C0A-556E489313D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1.  Function prototype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1.1  Initialize variables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  Input an integer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2.1  Call function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fibonacci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2.2  Output results.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3.  Define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mtClean="0">
                <a:cs typeface="Times New Roman" pitchFamily="18" charset="0"/>
              </a:rPr>
              <a:t> recursively</a:t>
            </a:r>
            <a:r>
              <a:rPr lang="en-US" smtClean="0"/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084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774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4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3.15: fig03_15.cpp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7739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40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Recursive fibonacci function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7737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38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7735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36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7733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34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7731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32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7729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30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7727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28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7725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26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unsigned long </a:t>
                </a:r>
                <a:r>
                  <a:rPr lang="en-US" sz="1200" b="1">
                    <a:latin typeface="Courier New" pitchFamily="49" charset="0"/>
                  </a:rPr>
                  <a:t>fibonacci(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unsigned long</a:t>
                </a:r>
                <a:r>
                  <a:rPr lang="en-US" sz="12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7723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24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7721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22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7719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20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7717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18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unsigned long</a:t>
                </a:r>
                <a:r>
                  <a:rPr lang="en-US" sz="1200" b="1">
                    <a:latin typeface="Courier New" pitchFamily="49" charset="0"/>
                  </a:rPr>
                  <a:t> result, number;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7715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16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7713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14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cout &lt;&lt; "Enter an integer: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7711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12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cin &gt;&gt; number;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7709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10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    result = fibonacci( number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27707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08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 cout &lt;&lt; "Fibonacci(" &lt;&lt; number &lt;&lt; ") = " &lt;&lt; result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27705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06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27703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04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27701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02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27699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700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Recursive definition of function fibonacci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27697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98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unsigned long</a:t>
                </a:r>
                <a:r>
                  <a:rPr lang="en-US" sz="1200" b="1">
                    <a:latin typeface="Courier New" pitchFamily="49" charset="0"/>
                  </a:rPr>
                  <a:t> fibonacci(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unsigned long</a:t>
                </a:r>
                <a:r>
                  <a:rPr lang="en-US" sz="1200" b="1">
                    <a:latin typeface="Courier New" pitchFamily="49" charset="0"/>
                  </a:rPr>
                  <a:t> n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27695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96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27693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94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n == 0 || n == 1 )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base case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27691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92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27689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90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else</a:t>
                </a:r>
                <a:r>
                  <a:rPr lang="en-US" sz="1200" b="1">
                    <a:latin typeface="Courier New" pitchFamily="49" charset="0"/>
                  </a:rPr>
                  <a:t>      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recursive case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27687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88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fibonacci( n - 1 ) + fibonacci( n - 2 );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27685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7686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648" name="Group 94"/>
          <p:cNvGrpSpPr>
            <a:grpSpLocks/>
          </p:cNvGrpSpPr>
          <p:nvPr/>
        </p:nvGrpSpPr>
        <p:grpSpPr bwMode="auto">
          <a:xfrm>
            <a:off x="3581400" y="5181600"/>
            <a:ext cx="4724400" cy="835025"/>
            <a:chOff x="2256" y="3264"/>
            <a:chExt cx="2976" cy="526"/>
          </a:xfrm>
        </p:grpSpPr>
        <p:sp>
          <p:nvSpPr>
            <p:cNvPr id="27654" name="Rectangle 91"/>
            <p:cNvSpPr>
              <a:spLocks noChangeArrowheads="1"/>
            </p:cNvSpPr>
            <p:nvPr/>
          </p:nvSpPr>
          <p:spPr bwMode="auto">
            <a:xfrm>
              <a:off x="3168" y="3264"/>
              <a:ext cx="2064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Only the base cases return values.  All other cases call the </a:t>
              </a: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fibonacci</a:t>
              </a:r>
              <a:r>
                <a:rPr lang="en-US" b="1">
                  <a:solidFill>
                    <a:schemeClr val="tx1"/>
                  </a:solidFill>
                </a:rPr>
                <a:t> </a:t>
              </a:r>
              <a:r>
                <a:rPr lang="en-US">
                  <a:solidFill>
                    <a:schemeClr val="tx1"/>
                  </a:solidFill>
                </a:rPr>
                <a:t>function again. </a:t>
              </a:r>
            </a:p>
          </p:txBody>
        </p:sp>
        <p:sp>
          <p:nvSpPr>
            <p:cNvPr id="27655" name="Line 92"/>
            <p:cNvSpPr>
              <a:spLocks noChangeShapeType="1"/>
            </p:cNvSpPr>
            <p:nvPr/>
          </p:nvSpPr>
          <p:spPr bwMode="auto">
            <a:xfrm flipH="1">
              <a:off x="2256" y="3456"/>
              <a:ext cx="91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FE7F3F-4120-40EC-A991-410A9EC3E31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Program Output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0"/>
            <a:ext cx="67818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Fibonacci(0) = 0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4572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Fibonacci(1) =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914400"/>
            <a:ext cx="67818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Fibonacci(2) = 1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0" y="1371600"/>
            <a:ext cx="67818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Fibonacci(3) = 2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18288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Fibonacci(4) =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0" y="23622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Fibonacci(5) = 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0" y="32004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6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Fibonacci(6) = 8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0" y="2895600"/>
            <a:ext cx="67818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10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Fibonacci(10) = 55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0" y="3810000"/>
            <a:ext cx="67818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20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Fibonacci(20) = 6765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0" y="42672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30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Fibonacci(30) = 832040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8686" name="Rectangle 13"/>
          <p:cNvSpPr>
            <a:spLocks noChangeArrowheads="1"/>
          </p:cNvSpPr>
          <p:nvPr/>
        </p:nvSpPr>
        <p:spPr bwMode="auto">
          <a:xfrm>
            <a:off x="0" y="46482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an integer: 35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Fibonacci(35) = 9227465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10. Recursion vs. Iteration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428736"/>
            <a:ext cx="7386662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Repetition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Iteration: explicit loop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Recursion: repeated function calls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Termination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Iteration: loop condition fails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Recursion: base case recognized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Both can have infinite loops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Balance between performance (iteration) and good software engineering (recursion)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11. Functions with Empty Parameter Lists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500174"/>
            <a:ext cx="7572428" cy="47577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Empty parameter lists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Either writing </a:t>
            </a:r>
            <a:r>
              <a:rPr lang="en-US" sz="2400" b="1" dirty="0" smtClean="0">
                <a:latin typeface="Courier New" pitchFamily="49" charset="0"/>
              </a:rPr>
              <a:t>void</a:t>
            </a:r>
            <a:r>
              <a:rPr lang="en-US" sz="2400" b="1" dirty="0" smtClean="0"/>
              <a:t> </a:t>
            </a:r>
            <a:r>
              <a:rPr lang="en-US" sz="2400" dirty="0" smtClean="0"/>
              <a:t>or leaving a parameter list empty indicates that the function takes no arguments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void print();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</a:t>
            </a:r>
            <a:r>
              <a:rPr lang="en-US" sz="2000" dirty="0" smtClean="0"/>
              <a:t>or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void print( void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Function </a:t>
            </a:r>
            <a:r>
              <a:rPr lang="en-US" sz="2400" b="1" dirty="0" smtClean="0">
                <a:latin typeface="Courier New" pitchFamily="49" charset="0"/>
              </a:rPr>
              <a:t>print</a:t>
            </a:r>
            <a:r>
              <a:rPr lang="en-US" sz="2400" dirty="0" smtClean="0"/>
              <a:t> takes no arguments and returns no value</a:t>
            </a:r>
          </a:p>
          <a:p>
            <a:pPr lvl="1" algn="l" rtl="0" eaLnBrk="1" hangingPunct="1"/>
            <a:endParaRPr lang="en-US" sz="2400" dirty="0" smtClean="0"/>
          </a:p>
          <a:p>
            <a:pPr algn="l" rtl="0" eaLnBrk="1" hangingPunct="1"/>
            <a:endParaRPr lang="en-US" sz="3600" dirty="0" smtClean="0"/>
          </a:p>
          <a:p>
            <a:pPr lvl="1"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1. Introduction</a:t>
            </a:r>
            <a:endParaRPr lang="en-US" sz="3600" noProof="1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Divide and conquer</a:t>
            </a:r>
            <a:r>
              <a:rPr lang="en-US" sz="3600" dirty="0" smtClean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Construct a program from smaller pieces or components.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Each piece more manageable than the original program.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9478A1-B99E-47C1-AC48-D9C7B9DAE33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1.  Function prototypes (take no arguments)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r>
              <a:rPr lang="en-US" dirty="0" smtClean="0">
                <a:cs typeface="Times New Roman" pitchFamily="18" charset="0"/>
              </a:rPr>
              <a:t>2.  Call the functions</a:t>
            </a: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 smtClean="0">
                <a:cs typeface="Times New Roman" pitchFamily="18" charset="0"/>
              </a:rPr>
              <a:t>Function definitions</a:t>
            </a:r>
          </a:p>
          <a:p>
            <a:pPr marL="304800" indent="-304800" algn="l" rtl="0" eaLnBrk="1" hangingPunct="1">
              <a:buFontTx/>
              <a:buAutoNum type="arabicPeriod" startAt="3"/>
            </a:pPr>
            <a:endParaRPr lang="en-US" dirty="0" smtClean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endParaRPr lang="en-US" dirty="0" smtClean="0"/>
          </a:p>
          <a:p>
            <a:pPr marL="304800" indent="-304800" algn="l" rtl="0" eaLnBrk="1" hangingPunct="1"/>
            <a:r>
              <a:rPr lang="en-US" dirty="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943600"/>
            <a:chOff x="0" y="0"/>
            <a:chExt cx="3072" cy="1009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1832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33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3.18: fig03_18.cpp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1830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31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Functions that take no arguments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1828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29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1826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27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1824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25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1822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23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1820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21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1818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19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function1();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1816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17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function2(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1814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15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1812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13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1810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11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1808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09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function1();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1806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07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function2();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1804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05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1802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03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1800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801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1798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99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1796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97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function1()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1794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95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1792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93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cout &lt;&lt; "function1 takes no arguments"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1790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91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1788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89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1786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87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function2(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void</a:t>
                </a:r>
                <a:r>
                  <a:rPr lang="en-US" sz="1200" b="1">
                    <a:latin typeface="Courier New" pitchFamily="49" charset="0"/>
                  </a:rPr>
                  <a:t>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1784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85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1782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83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   cout &lt;&lt; "function2 also takes no arguments"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1780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1781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1749" name="Rectangle 86"/>
          <p:cNvSpPr>
            <a:spLocks noChangeArrowheads="1"/>
          </p:cNvSpPr>
          <p:nvPr/>
        </p:nvSpPr>
        <p:spPr bwMode="auto">
          <a:xfrm>
            <a:off x="0" y="6142038"/>
            <a:ext cx="6781800" cy="6397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function1 takes no arguments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function2 also takes no arguments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0" name="Group 88"/>
          <p:cNvGrpSpPr>
            <a:grpSpLocks/>
          </p:cNvGrpSpPr>
          <p:nvPr/>
        </p:nvGrpSpPr>
        <p:grpSpPr bwMode="auto">
          <a:xfrm>
            <a:off x="2057400" y="1219200"/>
            <a:ext cx="3733800" cy="590550"/>
            <a:chOff x="1584" y="672"/>
            <a:chExt cx="2352" cy="372"/>
          </a:xfrm>
        </p:grpSpPr>
        <p:sp>
          <p:nvSpPr>
            <p:cNvPr id="31751" name="Rectangle 85"/>
            <p:cNvSpPr>
              <a:spLocks noChangeArrowheads="1"/>
            </p:cNvSpPr>
            <p:nvPr/>
          </p:nvSpPr>
          <p:spPr bwMode="auto">
            <a:xfrm>
              <a:off x="2448" y="672"/>
              <a:ext cx="148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the two ways of declaring no arguments. </a:t>
              </a:r>
            </a:p>
          </p:txBody>
        </p:sp>
        <p:sp>
          <p:nvSpPr>
            <p:cNvPr id="31752" name="Line 87"/>
            <p:cNvSpPr>
              <a:spLocks noChangeShapeType="1"/>
            </p:cNvSpPr>
            <p:nvPr/>
          </p:nvSpPr>
          <p:spPr bwMode="auto">
            <a:xfrm flipH="1">
              <a:off x="1584" y="864"/>
              <a:ext cx="86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12. Inline Functions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57298"/>
            <a:ext cx="7686700" cy="504350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 inline</a:t>
            </a:r>
            <a:r>
              <a:rPr lang="en-US" sz="2800" dirty="0" smtClean="0">
                <a:cs typeface="Times New Roman" pitchFamily="18" charset="0"/>
              </a:rPr>
              <a:t> functions</a:t>
            </a:r>
            <a:r>
              <a:rPr lang="en-US" sz="2800" i="1" dirty="0" smtClean="0">
                <a:cs typeface="Times New Roman" pitchFamily="18" charset="0"/>
              </a:rPr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Reduce function-call overhead</a:t>
            </a:r>
            <a:r>
              <a:rPr lang="en-US" sz="2200" dirty="0" smtClean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Asks the compiler to copy code into program instead of using a function call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Compiler can ignore </a:t>
            </a:r>
            <a:r>
              <a:rPr lang="en-US" sz="2200" b="1" dirty="0" smtClean="0">
                <a:latin typeface="Courier New" pitchFamily="49" charset="0"/>
              </a:rPr>
              <a:t>inline</a:t>
            </a:r>
            <a:endParaRPr lang="en-US" sz="22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Should be used with small, often-used functions</a:t>
            </a:r>
            <a:endParaRPr lang="en-US" sz="2000" dirty="0" smtClean="0"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Example:</a:t>
            </a:r>
          </a:p>
          <a:p>
            <a:pPr lvl="3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inline double cube( const double s )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{ return s * s * s; }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13. Default Arguments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357298"/>
            <a:ext cx="7315224" cy="457203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If function parameter omitted, gets default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Can be constants, global variables, or function calls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If not enough parameters specified, rightmost go to their defaults</a:t>
            </a:r>
            <a:endParaRPr lang="en-US" sz="1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Set defaults in function prototype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defaultFunction</a:t>
            </a:r>
            <a:r>
              <a:rPr lang="en-US" sz="2000" b="1" dirty="0" smtClean="0">
                <a:latin typeface="Courier New" pitchFamily="49" charset="0"/>
              </a:rPr>
              <a:t>( int x = 1,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int y = 2, int z = 3 );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038AC-BE95-4403-B676-BB9FB5B4893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1.  Function prototype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  Print default volume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2.1  Print volume with one parameter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2.2  Print with 2 parameters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2.3  Print with all parameters.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3.  Function definition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04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490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3.23: fig03_23.cpp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490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Using default arguments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489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489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489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489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488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= 1 );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488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488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488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488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 err="1">
                    <a:latin typeface="Courier New" pitchFamily="49" charset="0"/>
                  </a:rPr>
                  <a:t>cout</a:t>
                </a:r>
                <a:r>
                  <a:rPr lang="en-US" sz="1200" b="1" dirty="0">
                    <a:latin typeface="Courier New" pitchFamily="49" charset="0"/>
                  </a:rPr>
                  <a:t> &lt;&lt; "The default box volume is: " &lt;&lt; </a:t>
                </a:r>
                <a:r>
                  <a:rPr lang="en-US" sz="1200" b="1" dirty="0" err="1">
                    <a:latin typeface="Courier New" pitchFamily="49" charset="0"/>
                  </a:rPr>
                  <a:t>boxVolume</a:t>
                </a:r>
                <a:r>
                  <a:rPr lang="en-US" sz="1200" b="1" dirty="0">
                    <a:latin typeface="Courier New" pitchFamily="49" charset="0"/>
                  </a:rPr>
                  <a:t>()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487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487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 &lt;&lt; "width 1 and height 1 is: " &lt;&lt; boxVolume( 10 )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487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487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 &lt;&lt; "width 5 and height 1 is: " &lt;&lt; boxVolume( 10, 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487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486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     &lt;&lt; "width 5 and height 2 is: " &lt;&lt; boxVolume( 10, 5, 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486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486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486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486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485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485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Calculate the volume of a box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485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485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{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485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length * width * height;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484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938366-2FD7-4A70-B1B3-4978834D791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Output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0"/>
            <a:ext cx="6781800" cy="24653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default box volume is: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1 and height 1 is: 10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1 is: 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2 is: 100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7000" y="1162050"/>
            <a:ext cx="4267200" cy="1809750"/>
            <a:chOff x="1392" y="480"/>
            <a:chExt cx="2688" cy="1140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2400" y="1248"/>
              <a:ext cx="168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the rightmost values are defaulted. </a:t>
              </a:r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 flipH="1" flipV="1">
              <a:off x="1392" y="480"/>
              <a:ext cx="100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14. Function Overloading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60"/>
            <a:ext cx="7386662" cy="511494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Function overloading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Having functions with same name and different parameters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Should perform similar tasks ( i.e., a function to square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err="1" smtClean="0"/>
              <a:t>s</a:t>
            </a:r>
            <a:r>
              <a:rPr lang="en-US" sz="2200" dirty="0" smtClean="0"/>
              <a:t>, and function to square </a:t>
            </a:r>
            <a:r>
              <a:rPr lang="en-US" sz="2200" b="1" dirty="0" smtClean="0">
                <a:latin typeface="Courier New" pitchFamily="49" charset="0"/>
              </a:rPr>
              <a:t>float</a:t>
            </a:r>
            <a:r>
              <a:rPr lang="en-US" sz="2200" dirty="0" smtClean="0"/>
              <a:t>s).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</a:rPr>
              <a:t>int square( int x) {return x * x;}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float square(float x) { return x * x; }</a:t>
            </a:r>
            <a:endParaRPr lang="en-US" sz="20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Program chooses function by signature </a:t>
            </a:r>
          </a:p>
          <a:p>
            <a:pPr lvl="2" algn="l" rtl="0" eaLnBrk="1" hangingPunct="1"/>
            <a:r>
              <a:rPr lang="en-US" sz="2000" dirty="0" smtClean="0"/>
              <a:t>- signature determined by function name and parameter types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Can have the same return types</a:t>
            </a:r>
          </a:p>
          <a:p>
            <a:pPr algn="l" rtl="0"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D7D328-8AF0-47A1-A3A2-B03DB586F2C1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29400" y="762000"/>
            <a:ext cx="2514600" cy="6096000"/>
          </a:xfrm>
        </p:spPr>
        <p:txBody>
          <a:bodyPr/>
          <a:lstStyle/>
          <a:p>
            <a:pPr eaLnBrk="1" hangingPunct="1"/>
            <a:r>
              <a:rPr lang="en-US" smtClean="0"/>
              <a:t>1. Define overloaded function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2. Call function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Program Output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6705600" cy="4495800"/>
            <a:chOff x="0" y="0"/>
            <a:chExt cx="3072" cy="7106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7953" name="Rectangle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54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3.25: fig03_25.cpp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7951" name="Rectangle 2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52" name="Rectangle 5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Using overloaded functions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7949" name="Rectangle 27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50" name="Rectangle 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7947" name="Rectangle 2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48" name="Rectangle 7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7945" name="Rectangle 3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46" name="Rectangle 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7943" name="Rectangle 33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44" name="Rectangle 9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7941" name="Rectangle 3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42" name="Rectangle 10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7939" name="Rectangle 3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40" name="Rectangle 1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 ) {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x * x;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7937" name="Rectangle 3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38" name="Rectangle 12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7935" name="Rectangle 41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36" name="Rectangle 1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double</a:t>
                </a:r>
                <a:r>
                  <a:rPr lang="en-US" sz="1200" b="1">
                    <a:latin typeface="Courier New" pitchFamily="49" charset="0"/>
                  </a:rPr>
                  <a:t> y ) {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y * y;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7933" name="Rectangle 43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34" name="Rectangle 14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7931" name="Rectangle 4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32" name="Rectangle 15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8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7929" name="Rectangle 47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30" name="Rectangle 1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7927" name="Rectangle 4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28" name="Rectangle 17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cout &lt;&lt; "The square of integer 7 is " &lt;&lt; square( 7 )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7925" name="Rectangle 5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26" name="Rectangle 1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 &lt;&lt; "\nThe square of double 7.5 is " &lt;&lt; square( 7.5 )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54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7923" name="Rectangle 53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24" name="Rectangle 19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 &lt;&lt; endl;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7921" name="Rectangle 55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22" name="Rectangle 20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8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7919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20" name="Rectangle 21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60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791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7918" name="Rectangle 22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7893" name="Rectangle 62"/>
          <p:cNvSpPr>
            <a:spLocks noChangeArrowheads="1"/>
          </p:cNvSpPr>
          <p:nvPr/>
        </p:nvSpPr>
        <p:spPr bwMode="auto">
          <a:xfrm>
            <a:off x="0" y="5105400"/>
            <a:ext cx="67056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square of integer 7 is 49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square of double 7.5 is 56.25</a:t>
            </a: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22" name="Group 68"/>
          <p:cNvGrpSpPr>
            <a:grpSpLocks/>
          </p:cNvGrpSpPr>
          <p:nvPr/>
        </p:nvGrpSpPr>
        <p:grpSpPr bwMode="auto">
          <a:xfrm>
            <a:off x="1828800" y="609600"/>
            <a:ext cx="4419600" cy="1524000"/>
            <a:chOff x="1152" y="384"/>
            <a:chExt cx="2784" cy="960"/>
          </a:xfrm>
        </p:grpSpPr>
        <p:sp>
          <p:nvSpPr>
            <p:cNvPr id="37895" name="Text Box 63"/>
            <p:cNvSpPr txBox="1">
              <a:spLocks noChangeArrowheads="1"/>
            </p:cNvSpPr>
            <p:nvPr/>
          </p:nvSpPr>
          <p:spPr bwMode="auto">
            <a:xfrm>
              <a:off x="2208" y="384"/>
              <a:ext cx="17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Functions have same name but different parameters</a:t>
              </a:r>
            </a:p>
          </p:txBody>
        </p:sp>
        <p:sp>
          <p:nvSpPr>
            <p:cNvPr id="37896" name="Line 66"/>
            <p:cNvSpPr>
              <a:spLocks noChangeShapeType="1"/>
            </p:cNvSpPr>
            <p:nvPr/>
          </p:nvSpPr>
          <p:spPr bwMode="auto">
            <a:xfrm flipH="1">
              <a:off x="1152" y="624"/>
              <a:ext cx="105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37897" name="Line 67"/>
            <p:cNvSpPr>
              <a:spLocks noChangeShapeType="1"/>
            </p:cNvSpPr>
            <p:nvPr/>
          </p:nvSpPr>
          <p:spPr bwMode="auto">
            <a:xfrm flipH="1">
              <a:off x="1440" y="720"/>
              <a:ext cx="100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>
                <a:cs typeface="Times New Roman" pitchFamily="18" charset="0"/>
              </a:rPr>
              <a:t>Example: What is the O/P?</a:t>
            </a:r>
            <a:endParaRPr lang="en-US" sz="3600" noProof="1" smtClean="0"/>
          </a:p>
        </p:txBody>
      </p:sp>
      <p:sp>
        <p:nvSpPr>
          <p:cNvPr id="4" name="TextBox 3"/>
          <p:cNvSpPr txBox="1"/>
          <p:nvPr/>
        </p:nvSpPr>
        <p:spPr>
          <a:xfrm>
            <a:off x="714348" y="1469959"/>
            <a:ext cx="7143800" cy="38164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200" dirty="0"/>
              <a:t># include &lt; </a:t>
            </a:r>
            <a:r>
              <a:rPr lang="en-US" sz="2200" dirty="0" err="1"/>
              <a:t>iostream.h</a:t>
            </a:r>
            <a:r>
              <a:rPr lang="en-US" sz="2200" dirty="0"/>
              <a:t> &gt;</a:t>
            </a:r>
          </a:p>
          <a:p>
            <a:pPr>
              <a:defRPr/>
            </a:pPr>
            <a:r>
              <a:rPr lang="en-US" sz="2200" dirty="0"/>
              <a:t>int number = 10 ;</a:t>
            </a:r>
          </a:p>
          <a:p>
            <a:pPr>
              <a:defRPr/>
            </a:pPr>
            <a:r>
              <a:rPr lang="en-US" sz="2200" dirty="0"/>
              <a:t>void display ( void ) ;</a:t>
            </a:r>
          </a:p>
          <a:p>
            <a:pPr>
              <a:defRPr/>
            </a:pPr>
            <a:r>
              <a:rPr lang="en-US" sz="2200" dirty="0"/>
              <a:t>void main ( )   {</a:t>
            </a:r>
          </a:p>
          <a:p>
            <a:pPr>
              <a:defRPr/>
            </a:pPr>
            <a:r>
              <a:rPr lang="en-US" sz="2200" dirty="0"/>
              <a:t>int number = 20 ;</a:t>
            </a:r>
          </a:p>
          <a:p>
            <a:pPr>
              <a:defRPr/>
            </a:pPr>
            <a:r>
              <a:rPr lang="en-US" sz="2200" dirty="0"/>
              <a:t>cout &lt;&lt; “ The value of the number is “ &lt;&lt; number &lt;&lt; </a:t>
            </a:r>
            <a:r>
              <a:rPr lang="en-US" sz="2200" dirty="0" err="1"/>
              <a:t>endl</a:t>
            </a:r>
            <a:r>
              <a:rPr lang="en-US" sz="2200" dirty="0"/>
              <a:t> ; </a:t>
            </a:r>
          </a:p>
          <a:p>
            <a:pPr>
              <a:defRPr/>
            </a:pPr>
            <a:r>
              <a:rPr lang="en-US" sz="2200" dirty="0"/>
              <a:t>display ( ) ;</a:t>
            </a:r>
          </a:p>
          <a:p>
            <a:pPr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void display ( void ) {</a:t>
            </a:r>
          </a:p>
          <a:p>
            <a:pPr>
              <a:defRPr/>
            </a:pPr>
            <a:r>
              <a:rPr lang="en-US" sz="2200" dirty="0"/>
              <a:t>cout &lt;&lt; “ The value of the number now is “ &lt;&lt; number ; </a:t>
            </a:r>
          </a:p>
          <a:p>
            <a:pPr>
              <a:defRPr/>
            </a:pPr>
            <a:r>
              <a:rPr lang="en-US" sz="2200" dirty="0"/>
              <a:t>}</a:t>
            </a:r>
            <a:endParaRPr lang="ar-EG" sz="2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14348" y="5715016"/>
            <a:ext cx="714380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1" anchor="ctr">
            <a:spAutoFit/>
          </a:bodyPr>
          <a:lstStyle/>
          <a:p>
            <a:pPr>
              <a:defRPr/>
            </a:pPr>
            <a:endParaRPr lang="ar-EG" sz="440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57224" y="5804670"/>
            <a:ext cx="68580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Output:</a:t>
            </a:r>
            <a:r>
              <a:rPr lang="en-US" sz="1800" dirty="0"/>
              <a:t>            </a:t>
            </a:r>
            <a:r>
              <a:rPr lang="en-US" sz="1800" dirty="0" smtClean="0"/>
              <a:t> The </a:t>
            </a:r>
            <a:r>
              <a:rPr lang="en-US" sz="1800" dirty="0"/>
              <a:t>value of the number is 20</a:t>
            </a:r>
          </a:p>
          <a:p>
            <a:r>
              <a:rPr lang="en-US" sz="1800" dirty="0"/>
              <a:t>                     </a:t>
            </a:r>
            <a:r>
              <a:rPr lang="en-US" sz="1800" dirty="0" smtClean="0"/>
              <a:t>       </a:t>
            </a:r>
            <a:r>
              <a:rPr lang="en-US" sz="1800" dirty="0"/>
              <a:t>The value of the number now is 10</a:t>
            </a:r>
            <a:endParaRPr lang="ar-EG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2. Program Components in C++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314456"/>
            <a:ext cx="7643866" cy="49006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Programs written by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combining new functions with “prepackaged” functions in the C++</a:t>
            </a:r>
            <a:r>
              <a:rPr lang="en-US" sz="2200" i="1" dirty="0" smtClean="0">
                <a:cs typeface="Times New Roman" pitchFamily="18" charset="0"/>
              </a:rPr>
              <a:t> </a:t>
            </a:r>
            <a:r>
              <a:rPr lang="en-US" sz="2200" dirty="0" smtClean="0">
                <a:cs typeface="Times New Roman" pitchFamily="18" charset="0"/>
              </a:rPr>
              <a:t>standard library.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The standard library provides a rich collection of functions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 lvl="1" algn="l" rtl="0" eaLnBrk="1" hangingPunct="1"/>
            <a:endParaRPr lang="en-US" sz="2000" dirty="0" smtClean="0"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>
                <a:cs typeface="Times New Roman" pitchFamily="18" charset="0"/>
              </a:rPr>
              <a:t> Functions are invoked by a function call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A function call specifies the function name and provides information (as arguments) that the called function needs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i="1" dirty="0" smtClean="0">
                <a:cs typeface="Times New Roman" pitchFamily="18" charset="0"/>
              </a:rPr>
              <a:t>    A boss (the calling function or caller) asks a worker (the called function) to perform a task and return (i.e., report back) the results when the task is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2. Program Components in C++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07196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 smtClean="0">
                <a:cs typeface="Times New Roman" pitchFamily="18" charset="0"/>
              </a:rPr>
              <a:t> Function definitions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Only written once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These statements are hidden from other functions.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    </a:t>
            </a:r>
            <a:r>
              <a:rPr lang="en-US" sz="2400" i="1" dirty="0" smtClean="0">
                <a:cs typeface="Times New Roman" pitchFamily="18" charset="0"/>
              </a:rPr>
              <a:t>The boss does not know how the worker gets the job done; he just wants it done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500990" cy="521497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Math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Allow the programmer to perform common mathematical calculations</a:t>
            </a:r>
            <a:endParaRPr lang="en-US" sz="2000" dirty="0" smtClean="0"/>
          </a:p>
          <a:p>
            <a:pPr lvl="1" algn="just" rtl="0" eaLnBrk="1" hangingPunct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Are used by including the header file</a:t>
            </a:r>
            <a:r>
              <a:rPr lang="en-US" sz="2000" dirty="0" smtClean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</a:t>
            </a:r>
            <a:endParaRPr lang="en-US" sz="2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Functions called by writing</a:t>
            </a:r>
          </a:p>
          <a:p>
            <a:pPr lvl="3" algn="l" rtl="0" eaLnBrk="1" hangingPunct="1">
              <a:buFontTx/>
              <a:buNone/>
            </a:pPr>
            <a:r>
              <a:rPr lang="en-US" sz="2000" i="1" dirty="0" err="1" smtClean="0">
                <a:cs typeface="Times New Roman" pitchFamily="18" charset="0"/>
              </a:rPr>
              <a:t>functionName</a:t>
            </a:r>
            <a:r>
              <a:rPr lang="en-US" sz="2000" dirty="0" smtClean="0">
                <a:cs typeface="Times New Roman" pitchFamily="18" charset="0"/>
              </a:rPr>
              <a:t> (</a:t>
            </a:r>
            <a:r>
              <a:rPr lang="en-US" sz="2000" i="1" dirty="0" smtClean="0">
                <a:cs typeface="Times New Roman" pitchFamily="18" charset="0"/>
              </a:rPr>
              <a:t>argument</a:t>
            </a:r>
            <a:r>
              <a:rPr lang="en-US" sz="2000" dirty="0" smtClean="0">
                <a:cs typeface="Times New Roman" pitchFamily="18" charset="0"/>
              </a:rPr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 smtClean="0">
                <a:cs typeface="Times New Roman" pitchFamily="18" charset="0"/>
              </a:rPr>
              <a:t> Example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( 900.0 );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Calls the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 smtClean="0">
                <a:cs typeface="Times New Roman" pitchFamily="18" charset="0"/>
              </a:rPr>
              <a:t> (square root) function. The preceding statement would print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30</a:t>
            </a:r>
            <a:endParaRPr lang="en-US" sz="20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 The </a:t>
            </a:r>
            <a:r>
              <a:rPr lang="en-US" sz="20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 smtClean="0">
                <a:cs typeface="Times New Roman" pitchFamily="18" charset="0"/>
              </a:rPr>
              <a:t> function takes an argument of type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 smtClean="0">
                <a:cs typeface="Times New Roman" pitchFamily="18" charset="0"/>
              </a:rPr>
              <a:t> and returns a result of type </a:t>
            </a:r>
            <a:r>
              <a:rPr lang="en-US" sz="2000" b="1" dirty="0" smtClean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 smtClean="0">
                <a:cs typeface="Times New Roman" pitchFamily="18" charset="0"/>
              </a:rPr>
              <a:t>, as do all functions in the math library</a:t>
            </a:r>
            <a:endParaRPr lang="en-US" sz="2000" dirty="0" smtClean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029472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Function arguments can be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Constants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Variables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x );</a:t>
            </a:r>
            <a:endParaRPr lang="en-US" sz="18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Expressions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x ) )</a:t>
            </a:r>
            <a:r>
              <a:rPr lang="en-US" sz="1800" dirty="0" smtClean="0">
                <a:cs typeface="Times New Roman" pitchFamily="18" charset="0"/>
              </a:rPr>
              <a:t> ;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 smtClean="0">
                <a:latin typeface="Courier New" pitchFamily="49" charset="0"/>
                <a:cs typeface="Times New Roman" pitchFamily="18" charset="0"/>
              </a:rPr>
              <a:t>( 3 - 6x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4.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314456"/>
            <a:ext cx="7529538" cy="51863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Allow the programmer to modularize a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Local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Known only in the function in which they are defined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All variables declared in function definitions are local variables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Times New Roman" pitchFamily="18" charset="0"/>
              </a:rPr>
              <a:t> Parameters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Local variables passed when the function is called that provide the function with outside information</a:t>
            </a:r>
            <a:endParaRPr lang="en-US" sz="2000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Function Definitions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772400" cy="50435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Create </a:t>
            </a:r>
            <a:r>
              <a:rPr lang="en-US" sz="3200" dirty="0" smtClean="0">
                <a:cs typeface="Times New Roman" pitchFamily="18" charset="0"/>
              </a:rPr>
              <a:t>customized functions to</a:t>
            </a:r>
            <a:endParaRPr lang="en-US" sz="1200" dirty="0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Take in data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Perform operations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Return the result</a:t>
            </a:r>
            <a:endParaRPr lang="en-US" sz="2400" dirty="0" smtClean="0">
              <a:latin typeface="Times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Format for function definition: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>
                <a:latin typeface="Times" pitchFamily="18" charset="0"/>
                <a:cs typeface="+mj-cs"/>
              </a:rPr>
              <a:t>return-value-type  function-name</a:t>
            </a:r>
            <a:r>
              <a:rPr lang="en-US" sz="1800" dirty="0" smtClean="0">
                <a:cs typeface="+mj-cs"/>
              </a:rPr>
              <a:t>( </a:t>
            </a:r>
            <a:r>
              <a:rPr lang="en-US" sz="1800" i="1" dirty="0" smtClean="0">
                <a:latin typeface="Times" pitchFamily="18" charset="0"/>
                <a:cs typeface="+mj-cs"/>
              </a:rPr>
              <a:t>parameter-list</a:t>
            </a:r>
            <a:r>
              <a:rPr lang="en-US" sz="1800" dirty="0" smtClean="0">
                <a:cs typeface="+mj-cs"/>
              </a:rPr>
              <a:t> )</a:t>
            </a:r>
            <a:br>
              <a:rPr lang="en-US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{</a:t>
            </a:r>
            <a:br>
              <a:rPr lang="en-US" sz="1800" dirty="0" smtClean="0">
                <a:cs typeface="+mj-cs"/>
              </a:rPr>
            </a:br>
            <a:r>
              <a:rPr lang="en-US" sz="1800" dirty="0" smtClean="0">
                <a:latin typeface="Courier" pitchFamily="49" charset="0"/>
                <a:cs typeface="+mj-cs"/>
              </a:rPr>
              <a:t>   </a:t>
            </a:r>
            <a:r>
              <a:rPr lang="en-US" sz="1800" b="1" i="1" dirty="0" smtClean="0">
                <a:latin typeface="Times" pitchFamily="18" charset="0"/>
                <a:cs typeface="+mj-cs"/>
              </a:rPr>
              <a:t>declarations and statements</a:t>
            </a:r>
            <a:br>
              <a:rPr lang="en-US" sz="1800" b="1" i="1" dirty="0" smtClean="0">
                <a:latin typeface="Times" pitchFamily="18" charset="0"/>
                <a:cs typeface="+mj-cs"/>
              </a:rPr>
            </a:br>
            <a:r>
              <a:rPr lang="en-US" sz="1800" dirty="0" smtClean="0">
                <a:cs typeface="+mj-cs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 Example</a:t>
            </a:r>
            <a:r>
              <a:rPr lang="en-US" sz="2800" dirty="0" smtClean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int square( int y)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return y * y;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2183</Words>
  <Application>Microsoft Office PowerPoint</Application>
  <PresentationFormat>On-screen Show (4:3)</PresentationFormat>
  <Paragraphs>693</Paragraphs>
  <Slides>37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Pitchbook</vt:lpstr>
      <vt:lpstr>Chapter 4  Functions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2015-12-07T09:58:58Z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